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3" r:id="rId1"/>
  </p:sldMasterIdLst>
  <p:sldIdLst>
    <p:sldId id="259" r:id="rId2"/>
    <p:sldId id="263" r:id="rId3"/>
    <p:sldId id="260" r:id="rId4"/>
    <p:sldId id="270" r:id="rId5"/>
    <p:sldId id="261" r:id="rId6"/>
    <p:sldId id="264" r:id="rId7"/>
    <p:sldId id="265" r:id="rId8"/>
    <p:sldId id="266" r:id="rId9"/>
    <p:sldId id="267" r:id="rId10"/>
    <p:sldId id="269"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2" d="100"/>
          <a:sy n="62" d="100"/>
        </p:scale>
        <p:origin x="93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B38DBA3-52F9-4AF4-A6A4-FA4D7DB2F99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B38DBA3-52F9-4AF4-A6A4-FA4D7DB2F99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9/9/2015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8DBA3-52F9-4AF4-A6A4-FA4D7DB2F9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B38DBA3-52F9-4AF4-A6A4-FA4D7DB2F99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ctrTitle"/>
          </p:nvPr>
        </p:nvSpPr>
        <p:spPr>
          <a:xfrm>
            <a:off x="757098" y="2593864"/>
            <a:ext cx="7772402" cy="1470025"/>
          </a:xfrm>
          <a:prstGeom prst="rect">
            <a:avLst/>
          </a:prstGeom>
          <a:noFill/>
        </p:spPr>
        <p:txBody>
          <a:bodyPr/>
          <a:lstStyle>
            <a:lvl1pPr lvl="0">
              <a:defRPr sz="4400" b="0" i="0" u="none" strike="noStrike" baseline="0">
                <a:solidFill>
                  <a:srgbClr val="000000"/>
                </a:solidFill>
                <a:latin typeface="Arial"/>
              </a:defRPr>
            </a:lvl1pPr>
          </a:lstStyle>
          <a:p>
            <a:pPr lvl="0"/>
            <a:r>
              <a:rPr b="1" dirty="0">
                <a:solidFill>
                  <a:srgbClr val="FFFF00"/>
                </a:solidFill>
              </a:rPr>
              <a:t>UTILITY EASEMENT ACQUISITIONS</a:t>
            </a:r>
          </a:p>
        </p:txBody>
      </p:sp>
      <p:sp>
        <p:nvSpPr>
          <p:cNvPr id="2" name="Subtitle 1"/>
          <p:cNvSpPr txBox="1">
            <a:spLocks noGrp="1"/>
          </p:cNvSpPr>
          <p:nvPr>
            <p:ph type="subTitle" idx="1"/>
          </p:nvPr>
        </p:nvSpPr>
        <p:spPr>
          <a:prstGeom prst="rect">
            <a:avLst/>
          </a:prstGeom>
          <a:noFill/>
        </p:spPr>
        <p:txBody>
          <a:bodyPr/>
          <a:lstStyle>
            <a:lvl1pPr lvl="0" algn="ctr">
              <a:buNone/>
              <a:defRPr sz="3200" b="0" i="0" u="none" strike="noStrike" baseline="0">
                <a:solidFill>
                  <a:srgbClr val="000000"/>
                </a:solidFill>
                <a:latin typeface="Arial"/>
              </a:defRPr>
            </a:lvl1pPr>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dirty="0">
                <a:solidFill>
                  <a:srgbClr val="FFFF00"/>
                </a:solidFill>
              </a:rPr>
              <a:t>Utility Easement Acquisitions</a:t>
            </a:r>
            <a:endParaRPr lang="en-US" sz="2800" dirty="0"/>
          </a:p>
        </p:txBody>
      </p:sp>
      <p:sp>
        <p:nvSpPr>
          <p:cNvPr id="3" name="Content Placeholder 2"/>
          <p:cNvSpPr>
            <a:spLocks noGrp="1"/>
          </p:cNvSpPr>
          <p:nvPr>
            <p:ph idx="1"/>
          </p:nvPr>
        </p:nvSpPr>
        <p:spPr/>
        <p:txBody>
          <a:bodyPr>
            <a:normAutofit fontScale="32500" lnSpcReduction="20000"/>
          </a:bodyPr>
          <a:lstStyle/>
          <a:p>
            <a:endParaRPr lang="en-US" dirty="0"/>
          </a:p>
          <a:p>
            <a:r>
              <a:rPr lang="en-US" sz="5500" dirty="0" smtClean="0">
                <a:solidFill>
                  <a:srgbClr val="FFFF00"/>
                </a:solidFill>
              </a:rPr>
              <a:t>KRS </a:t>
            </a:r>
            <a:r>
              <a:rPr lang="en-US" sz="5500" b="1" dirty="0">
                <a:solidFill>
                  <a:srgbClr val="FFFF00"/>
                </a:solidFill>
              </a:rPr>
              <a:t>177.035 Cost of relocation of publicly and privately owned utility equipment </a:t>
            </a:r>
            <a:r>
              <a:rPr lang="en-US" sz="5600" b="1" dirty="0">
                <a:solidFill>
                  <a:srgbClr val="FFFF00"/>
                </a:solidFill>
              </a:rPr>
              <a:t>and appliances to be borne by department -- Conditions. </a:t>
            </a:r>
            <a:endParaRPr lang="en-US" sz="5600" dirty="0">
              <a:solidFill>
                <a:srgbClr val="FFFF00"/>
              </a:solidFill>
            </a:endParaRPr>
          </a:p>
          <a:p>
            <a:pPr algn="just"/>
            <a:r>
              <a:rPr lang="en-US" sz="5600" dirty="0">
                <a:solidFill>
                  <a:srgbClr val="FFFF00"/>
                </a:solidFill>
              </a:rPr>
              <a:t>(1) If the department determines that it is necessary for any fireplugs, pipes, mains, conduits, cables, wires, towers, poles, and other equipment and appliances, belonging to any municipality or a municipally owned utility, or any water district established pursuant to KRS Chapter 74, any water association established pursuant to KRS Chapter 273, any local school district, or any sanitation district established pursuant to KRS Chapter 220, to be removed or relocated on, along, over, or under a highway, in order to construct, reconstruct, relocate, or improve any highway, the municipality, municipally owned utility, water district, local school district, or the sanitation district shall relocate or remove them in accordance with the order of the department. The costs and expenses of relocation or removal required by this section, including the costs of installing facilities in a new location, and the cost of any lands, or any rights or interest in lands, and any other rights, acquired to accomplish the relocation or removal, shall be ascertained and paid by the department as a part of the cost of improving or constructing highways. </a:t>
            </a:r>
          </a:p>
        </p:txBody>
      </p:sp>
    </p:spTree>
    <p:extLst>
      <p:ext uri="{BB962C8B-B14F-4D97-AF65-F5344CB8AC3E}">
        <p14:creationId xmlns:p14="http://schemas.microsoft.com/office/powerpoint/2010/main" val="3409775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1828800"/>
          </a:xfrm>
        </p:spPr>
        <p:txBody>
          <a:bodyPr/>
          <a:lstStyle/>
          <a:p>
            <a:pPr algn="ctr"/>
            <a:r>
              <a:rPr lang="en-US" dirty="0" smtClean="0">
                <a:solidFill>
                  <a:srgbClr val="FFFF00"/>
                </a:solidFill>
              </a:rPr>
              <a:t>Questions?</a:t>
            </a:r>
            <a:endParaRPr lang="en-US" dirty="0">
              <a:solidFill>
                <a:srgbClr val="FFFF0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963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320"/>
            <a:ext cx="8229600" cy="672935"/>
          </a:xfrm>
          <a:prstGeom prst="rect">
            <a:avLst/>
          </a:prstGeom>
          <a:noFill/>
        </p:spPr>
        <p:txBody>
          <a:bodyPr/>
          <a:lstStyle>
            <a:lvl1pPr lvl="0">
              <a:defRPr/>
            </a:lvl1pPr>
          </a:lstStyle>
          <a:p>
            <a:pPr lvl="0" algn="l"/>
            <a:r>
              <a:rPr sz="3600" b="1" dirty="0">
                <a:solidFill>
                  <a:srgbClr val="FFFF00"/>
                </a:solidFill>
              </a:rPr>
              <a:t>Utility Easement Acquisitions</a:t>
            </a:r>
          </a:p>
        </p:txBody>
      </p:sp>
      <p:sp>
        <p:nvSpPr>
          <p:cNvPr id="3" name="Text Placeholder 2"/>
          <p:cNvSpPr txBox="1">
            <a:spLocks noGrp="1"/>
          </p:cNvSpPr>
          <p:nvPr>
            <p:ph idx="1"/>
          </p:nvPr>
        </p:nvSpPr>
        <p:spPr>
          <a:xfrm>
            <a:off x="421551" y="1078947"/>
            <a:ext cx="8229601" cy="5548444"/>
          </a:xfrm>
          <a:prstGeom prst="rect">
            <a:avLst/>
          </a:prstGeom>
          <a:noFill/>
        </p:spPr>
        <p:txBody>
          <a:bodyPr>
            <a:normAutofit/>
          </a:bodyPr>
          <a:lstStyle>
            <a:lvl1pPr lvl="0">
              <a:defRPr/>
            </a:lvl1pPr>
          </a:lstStyle>
          <a:p>
            <a:pPr lvl="0">
              <a:buNone/>
            </a:pPr>
            <a:r>
              <a:rPr sz="3000" b="1" u="sng" dirty="0">
                <a:solidFill>
                  <a:srgbClr val="FFFF00"/>
                </a:solidFill>
              </a:rPr>
              <a:t>Applicable Documents and KRS Statutes</a:t>
            </a:r>
            <a:r>
              <a:rPr sz="1200" b="1" u="sng" dirty="0">
                <a:solidFill>
                  <a:srgbClr val="FFFF00"/>
                </a:solidFill>
              </a:rPr>
              <a:t>  </a:t>
            </a:r>
            <a:r>
              <a:rPr sz="1200" dirty="0">
                <a:solidFill>
                  <a:srgbClr val="FFFF00"/>
                </a:solidFill>
              </a:rPr>
              <a:t>                                                                                                                                                                      </a:t>
            </a:r>
          </a:p>
          <a:p>
            <a:pPr lvl="0">
              <a:buFont typeface="Wingdings" panose="05000000000000000000" pitchFamily="2" charset="2"/>
              <a:buChar char="q"/>
            </a:pPr>
            <a:r>
              <a:rPr b="1" dirty="0">
                <a:solidFill>
                  <a:srgbClr val="FFFF00"/>
                </a:solidFill>
              </a:rPr>
              <a:t>FHWA Utility Relocation and Accommodation Guidelines</a:t>
            </a:r>
          </a:p>
          <a:p>
            <a:pPr lvl="0">
              <a:buFont typeface="Wingdings" panose="05000000000000000000" pitchFamily="2" charset="2"/>
              <a:buChar char="q"/>
            </a:pPr>
            <a:r>
              <a:rPr lang="en-US" b="1" dirty="0" smtClean="0">
                <a:solidFill>
                  <a:srgbClr val="FFFF00"/>
                </a:solidFill>
              </a:rPr>
              <a:t>KRS 416.360</a:t>
            </a:r>
          </a:p>
          <a:p>
            <a:pPr lvl="0">
              <a:buFont typeface="Wingdings" panose="05000000000000000000" pitchFamily="2" charset="2"/>
              <a:buChar char="q"/>
            </a:pPr>
            <a:r>
              <a:rPr b="1" dirty="0" smtClean="0">
                <a:solidFill>
                  <a:srgbClr val="FFFF00"/>
                </a:solidFill>
              </a:rPr>
              <a:t>23CFR </a:t>
            </a:r>
            <a:r>
              <a:rPr b="1" dirty="0">
                <a:solidFill>
                  <a:srgbClr val="FFFF00"/>
                </a:solidFill>
              </a:rPr>
              <a:t>645.107</a:t>
            </a:r>
          </a:p>
          <a:p>
            <a:pPr lvl="0">
              <a:buFont typeface="Wingdings" panose="05000000000000000000" pitchFamily="2" charset="2"/>
              <a:buChar char="q"/>
            </a:pPr>
            <a:r>
              <a:rPr b="1" dirty="0">
                <a:solidFill>
                  <a:srgbClr val="FFFF00"/>
                </a:solidFill>
              </a:rPr>
              <a:t>23CFR 645.111</a:t>
            </a:r>
          </a:p>
          <a:p>
            <a:pPr lvl="0">
              <a:buFont typeface="Wingdings" panose="05000000000000000000" pitchFamily="2" charset="2"/>
              <a:buChar char="q"/>
            </a:pPr>
            <a:r>
              <a:rPr b="1" dirty="0">
                <a:solidFill>
                  <a:srgbClr val="FFFF00"/>
                </a:solidFill>
              </a:rPr>
              <a:t>23CFR 645.209 (a)</a:t>
            </a:r>
          </a:p>
          <a:p>
            <a:pPr lvl="0">
              <a:buFont typeface="Wingdings" panose="05000000000000000000" pitchFamily="2" charset="2"/>
              <a:buChar char="q"/>
            </a:pPr>
            <a:r>
              <a:rPr b="1" dirty="0">
                <a:solidFill>
                  <a:srgbClr val="FFFF00"/>
                </a:solidFill>
              </a:rPr>
              <a:t>Uniform Act (1970)</a:t>
            </a:r>
          </a:p>
          <a:p>
            <a:pPr lvl="0">
              <a:buFont typeface="Wingdings" panose="05000000000000000000" pitchFamily="2" charset="2"/>
              <a:buChar char="q"/>
            </a:pPr>
            <a:r>
              <a:rPr b="1" dirty="0">
                <a:solidFill>
                  <a:srgbClr val="FFFF00"/>
                </a:solidFill>
              </a:rPr>
              <a:t>KRS 82.110</a:t>
            </a:r>
          </a:p>
          <a:p>
            <a:pPr lvl="0">
              <a:buFont typeface="Wingdings" panose="05000000000000000000" pitchFamily="2" charset="2"/>
              <a:buChar char="q"/>
            </a:pPr>
            <a:r>
              <a:rPr b="1" dirty="0">
                <a:solidFill>
                  <a:srgbClr val="FFFF00"/>
                </a:solidFill>
              </a:rPr>
              <a:t>KRS </a:t>
            </a:r>
            <a:r>
              <a:rPr b="1" dirty="0" smtClean="0">
                <a:solidFill>
                  <a:srgbClr val="FFFF00"/>
                </a:solidFill>
              </a:rPr>
              <a:t>177.035</a:t>
            </a:r>
            <a:r>
              <a:rPr lang="en-US" b="1" dirty="0" smtClean="0">
                <a:solidFill>
                  <a:srgbClr val="FFFF00"/>
                </a:solidFill>
              </a:rPr>
              <a:t> and KRS 179.265</a:t>
            </a:r>
            <a:endParaRPr b="1" dirty="0">
              <a:solidFill>
                <a:srgbClr val="FFFF00"/>
              </a:solidFill>
            </a:endParaRPr>
          </a:p>
          <a:p>
            <a:pPr marL="137160" lvl="0" indent="0">
              <a:buNone/>
            </a:pPr>
            <a:endParaRPr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14400" y="363538"/>
            <a:ext cx="8229600" cy="706437"/>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type="body" idx="4294967295"/>
          </p:nvPr>
        </p:nvSpPr>
        <p:spPr>
          <a:xfrm>
            <a:off x="381000" y="1295400"/>
            <a:ext cx="8229600" cy="4525963"/>
          </a:xfrm>
          <a:prstGeom prst="rect">
            <a:avLst/>
          </a:prstGeom>
          <a:noFill/>
        </p:spPr>
        <p:txBody>
          <a:bodyPr>
            <a:normAutofit lnSpcReduction="10000"/>
          </a:bodyPr>
          <a:lstStyle>
            <a:lvl1pPr lvl="0">
              <a:defRPr/>
            </a:lvl1pPr>
          </a:lstStyle>
          <a:p>
            <a:pPr lvl="0">
              <a:buNone/>
            </a:pPr>
            <a:r>
              <a:rPr sz="2400" b="1" u="sng" dirty="0">
                <a:solidFill>
                  <a:srgbClr val="FFFF00"/>
                </a:solidFill>
              </a:rPr>
              <a:t>FHWA Utility Relocation and Accommodation Guidelines</a:t>
            </a:r>
          </a:p>
          <a:p>
            <a:pPr lvl="0">
              <a:buNone/>
            </a:pPr>
            <a:endParaRPr sz="2400" b="1" u="sng" dirty="0">
              <a:solidFill>
                <a:srgbClr val="FFFF00"/>
              </a:solidFill>
            </a:endParaRPr>
          </a:p>
          <a:p>
            <a:pPr lvl="0">
              <a:buFont typeface="Wingdings" panose="05000000000000000000" pitchFamily="2" charset="2"/>
              <a:buChar char="v"/>
            </a:pPr>
            <a:r>
              <a:rPr sz="2600" b="1" u="none" dirty="0">
                <a:solidFill>
                  <a:srgbClr val="FFFF00"/>
                </a:solidFill>
              </a:rPr>
              <a:t>Relocation concept presented in definitions is that a utilities facility and service capabilities should be restored in "whole".</a:t>
            </a:r>
          </a:p>
          <a:p>
            <a:pPr lvl="0">
              <a:buFont typeface="Wingdings" panose="05000000000000000000" pitchFamily="2" charset="2"/>
              <a:buChar char="v"/>
            </a:pPr>
            <a:r>
              <a:rPr sz="2600" b="1" u="none" dirty="0">
                <a:solidFill>
                  <a:srgbClr val="FFFF00"/>
                </a:solidFill>
              </a:rPr>
              <a:t>Refers to Utility definitions as contained in CFR 645.103</a:t>
            </a:r>
          </a:p>
          <a:p>
            <a:pPr lvl="0">
              <a:buFont typeface="Wingdings" panose="05000000000000000000" pitchFamily="2" charset="2"/>
              <a:buChar char="v"/>
            </a:pPr>
            <a:r>
              <a:rPr sz="2600" b="1" u="none" dirty="0">
                <a:solidFill>
                  <a:srgbClr val="FFFF00"/>
                </a:solidFill>
              </a:rPr>
              <a:t>Refers to Uniform Act (Right-of Way) discusses replacement ROW for utility facilities being relocated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14400" y="363538"/>
            <a:ext cx="8229600" cy="706437"/>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type="body" idx="4294967295"/>
          </p:nvPr>
        </p:nvSpPr>
        <p:spPr>
          <a:xfrm>
            <a:off x="304800" y="1295400"/>
            <a:ext cx="8305799" cy="4525963"/>
          </a:xfrm>
          <a:prstGeom prst="rect">
            <a:avLst/>
          </a:prstGeom>
          <a:noFill/>
        </p:spPr>
        <p:txBody>
          <a:bodyPr>
            <a:normAutofit fontScale="70000" lnSpcReduction="20000"/>
          </a:bodyPr>
          <a:lstStyle>
            <a:lvl1pPr lvl="0">
              <a:defRPr/>
            </a:lvl1pPr>
          </a:lstStyle>
          <a:p>
            <a:pPr lvl="0">
              <a:buNone/>
            </a:pPr>
            <a:r>
              <a:rPr lang="en-US" sz="2900" b="1" u="sng" dirty="0" smtClean="0">
                <a:solidFill>
                  <a:srgbClr val="FFFF00"/>
                </a:solidFill>
              </a:rPr>
              <a:t>KRS 416.360</a:t>
            </a:r>
            <a:endParaRPr sz="2900" b="1" u="sng" dirty="0">
              <a:solidFill>
                <a:srgbClr val="FFFF00"/>
              </a:solidFill>
            </a:endParaRPr>
          </a:p>
          <a:p>
            <a:pPr lvl="0" algn="just">
              <a:buNone/>
            </a:pPr>
            <a:r>
              <a:rPr lang="en-US" sz="2400" b="1" dirty="0" smtClean="0">
                <a:solidFill>
                  <a:srgbClr val="FFFF00"/>
                </a:solidFill>
              </a:rPr>
              <a:t>	</a:t>
            </a:r>
            <a:r>
              <a:rPr lang="en-US" sz="2400" b="1" u="sng" dirty="0" smtClean="0">
                <a:solidFill>
                  <a:srgbClr val="FFFF00"/>
                </a:solidFill>
              </a:rPr>
              <a:t>Acquisition of real property necessary to locate or relocate public utility facilities by public agency with power of eminent domain for public improvement projects.</a:t>
            </a:r>
            <a:endParaRPr sz="2400" b="1" u="sng" dirty="0">
              <a:solidFill>
                <a:srgbClr val="FFFF00"/>
              </a:solidFill>
            </a:endParaRPr>
          </a:p>
          <a:p>
            <a:pPr marL="651510" lvl="0" indent="-514350" algn="just">
              <a:buFont typeface="+mj-lt"/>
              <a:buAutoNum type="arabicParenR"/>
            </a:pPr>
            <a:r>
              <a:rPr lang="en-US" sz="2600" u="none" dirty="0" smtClean="0">
                <a:solidFill>
                  <a:srgbClr val="FFFF00"/>
                </a:solidFill>
                <a:latin typeface="Arial" panose="020B0604020202020204" pitchFamily="34" charset="0"/>
                <a:cs typeface="Arial" panose="020B0604020202020204" pitchFamily="34" charset="0"/>
              </a:rPr>
              <a:t>Any public agency which has the right to exercise the power of eminent domain for street, road, highway or other public improvement projects may acquire in its own name, by condemnation or otherwise, any real property necessary to locate or relocate </a:t>
            </a:r>
            <a:r>
              <a:rPr lang="en-US" sz="2600" dirty="0" smtClean="0">
                <a:solidFill>
                  <a:srgbClr val="FFFF00"/>
                </a:solidFill>
                <a:latin typeface="Arial" panose="020B0604020202020204" pitchFamily="34" charset="0"/>
                <a:cs typeface="Arial" panose="020B0604020202020204" pitchFamily="34" charset="0"/>
              </a:rPr>
              <a:t>any public utility facilities as required for the construction, reconstruction, rehabilitation or maintenance for this acquisition. </a:t>
            </a:r>
            <a:r>
              <a:rPr lang="en-US" sz="2600" dirty="0" smtClean="0">
                <a:solidFill>
                  <a:srgbClr val="FFFF00"/>
                </a:solidFill>
                <a:latin typeface="Arial" panose="020B0604020202020204" pitchFamily="34" charset="0"/>
                <a:cs typeface="Arial" panose="020B0604020202020204" pitchFamily="34" charset="0"/>
              </a:rPr>
              <a:t> The public agency and the affected public utility shall first enter into an agreement for the acquisition.  The </a:t>
            </a:r>
            <a:r>
              <a:rPr lang="en-US" sz="2600" dirty="0" smtClean="0">
                <a:solidFill>
                  <a:srgbClr val="FFFF00"/>
                </a:solidFill>
                <a:latin typeface="Arial" panose="020B0604020202020204" pitchFamily="34" charset="0"/>
                <a:cs typeface="Arial" panose="020B0604020202020204" pitchFamily="34" charset="0"/>
              </a:rPr>
              <a:t>agreement shall include relevant terms and conditions of the acquisition, including a description of the real property to be acquired. Notwithstanding any other provisions of law, a public agency which acquires any real property for public facilities pursuant to this section shall, pursuant to the terms of the agreement, convey to the affected utility any real property so acquired</a:t>
            </a:r>
            <a:r>
              <a:rPr lang="en-US" sz="2600" b="1" dirty="0" smtClean="0">
                <a:solidFill>
                  <a:srgbClr val="FFFF00"/>
                </a:solidFill>
              </a:rPr>
              <a:t>.</a:t>
            </a:r>
            <a:endParaRPr sz="2600" b="1" u="none" dirty="0">
              <a:solidFill>
                <a:srgbClr val="FFFF00"/>
              </a:solidFill>
            </a:endParaRPr>
          </a:p>
        </p:txBody>
      </p:sp>
    </p:spTree>
    <p:extLst>
      <p:ext uri="{BB962C8B-B14F-4D97-AF65-F5344CB8AC3E}">
        <p14:creationId xmlns:p14="http://schemas.microsoft.com/office/powerpoint/2010/main" val="116117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21551" y="78250"/>
            <a:ext cx="8229601" cy="788794"/>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idx="1"/>
          </p:nvPr>
        </p:nvSpPr>
        <p:spPr>
          <a:xfrm>
            <a:off x="581972" y="1203719"/>
            <a:ext cx="8229600" cy="5441856"/>
          </a:xfrm>
          <a:prstGeom prst="rect">
            <a:avLst/>
          </a:prstGeom>
          <a:noFill/>
        </p:spPr>
        <p:txBody>
          <a:bodyPr/>
          <a:lstStyle>
            <a:lvl1pPr lvl="0">
              <a:defRPr/>
            </a:lvl1pPr>
          </a:lstStyle>
          <a:p>
            <a:pPr lvl="0">
              <a:buNone/>
            </a:pPr>
            <a:r>
              <a:rPr sz="3000" b="1" u="sng" dirty="0">
                <a:solidFill>
                  <a:srgbClr val="FFFF00"/>
                </a:solidFill>
              </a:rPr>
              <a:t>23 CFR 645.107</a:t>
            </a:r>
            <a:r>
              <a:rPr sz="3000" b="1" u="none" dirty="0">
                <a:solidFill>
                  <a:srgbClr val="FFFF00"/>
                </a:solidFill>
              </a:rPr>
              <a:t>    </a:t>
            </a:r>
            <a:r>
              <a:rPr sz="600" b="1" u="none" dirty="0">
                <a:solidFill>
                  <a:srgbClr val="FFFF00"/>
                </a:solidFill>
              </a:rPr>
              <a:t>                                                                                                                                                                                                                                       </a:t>
            </a:r>
          </a:p>
          <a:p>
            <a:pPr lvl="0">
              <a:buNone/>
            </a:pPr>
            <a:r>
              <a:rPr lang="en-US" sz="2600" b="0" u="none" dirty="0" smtClean="0">
                <a:solidFill>
                  <a:srgbClr val="FFFF00"/>
                </a:solidFill>
              </a:rPr>
              <a:t>	</a:t>
            </a:r>
            <a:r>
              <a:rPr sz="2600" b="0" u="none" dirty="0" smtClean="0">
                <a:solidFill>
                  <a:srgbClr val="FFFF00"/>
                </a:solidFill>
              </a:rPr>
              <a:t>Eligibility </a:t>
            </a:r>
            <a:r>
              <a:rPr sz="2600" b="0" u="none" dirty="0">
                <a:solidFill>
                  <a:srgbClr val="FFFF00"/>
                </a:solidFill>
              </a:rPr>
              <a:t>- Federal funds may participate in relocations necessitated by construction if:</a:t>
            </a:r>
          </a:p>
          <a:p>
            <a:pPr lvl="0">
              <a:buFont typeface="Wingdings" panose="05000000000000000000" pitchFamily="2" charset="2"/>
              <a:buChar char="v"/>
            </a:pPr>
            <a:r>
              <a:rPr sz="2600" b="0" u="none" dirty="0">
                <a:solidFill>
                  <a:srgbClr val="FFFF00"/>
                </a:solidFill>
              </a:rPr>
              <a:t>The State DOT certifies the Utility has right of occupancy in its existing location, an easement or other real property interest the damaging of which is compensable under imminent domain.</a:t>
            </a:r>
          </a:p>
          <a:p>
            <a:pPr lvl="0">
              <a:buFont typeface="Wingdings" panose="05000000000000000000" pitchFamily="2" charset="2"/>
              <a:buChar char="v"/>
            </a:pPr>
            <a:r>
              <a:rPr sz="2600" b="0" u="none" dirty="0">
                <a:solidFill>
                  <a:srgbClr val="FFFF00"/>
                </a:solidFill>
              </a:rPr>
              <a:t>The State DOT certifies it has made payment for publicly or privately owned land in conformance of provisions of 23 U.S.C. 123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0253" y="327794"/>
            <a:ext cx="8229599" cy="655110"/>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idx="1"/>
          </p:nvPr>
        </p:nvSpPr>
        <p:spPr>
          <a:xfrm>
            <a:off x="305692" y="939661"/>
            <a:ext cx="8229600" cy="5780522"/>
          </a:xfrm>
          <a:prstGeom prst="rect">
            <a:avLst/>
          </a:prstGeom>
          <a:noFill/>
        </p:spPr>
        <p:txBody>
          <a:bodyPr/>
          <a:lstStyle>
            <a:lvl1pPr lvl="0">
              <a:defRPr/>
            </a:lvl1pPr>
          </a:lstStyle>
          <a:p>
            <a:pPr lvl="0">
              <a:buNone/>
            </a:pPr>
            <a:r>
              <a:rPr sz="2600" b="1" u="sng" dirty="0">
                <a:solidFill>
                  <a:srgbClr val="FFFF00"/>
                </a:solidFill>
              </a:rPr>
              <a:t>23 CFR 645.111</a:t>
            </a:r>
            <a:r>
              <a:rPr sz="3000" b="1" u="none" dirty="0">
                <a:solidFill>
                  <a:srgbClr val="FFFF00"/>
                </a:solidFill>
              </a:rPr>
              <a:t>   </a:t>
            </a:r>
            <a:r>
              <a:rPr sz="600" b="1" u="none" dirty="0">
                <a:solidFill>
                  <a:srgbClr val="FFFF00"/>
                </a:solidFill>
              </a:rPr>
              <a:t>                                                                                                                                                                                                                                       </a:t>
            </a:r>
          </a:p>
          <a:p>
            <a:pPr lvl="0">
              <a:buNone/>
            </a:pPr>
            <a:r>
              <a:rPr sz="2400" b="0" u="none" dirty="0">
                <a:solidFill>
                  <a:srgbClr val="FFFF00"/>
                </a:solidFill>
              </a:rPr>
              <a:t>(a) Eligibility - Federal funds may participate in cost of replacement right-of-way provided:</a:t>
            </a:r>
          </a:p>
          <a:p>
            <a:pPr lvl="0">
              <a:buFont typeface="Wingdings" panose="05000000000000000000" pitchFamily="2" charset="2"/>
              <a:buChar char="v"/>
            </a:pPr>
            <a:r>
              <a:rPr sz="2400" b="0" u="none" dirty="0">
                <a:solidFill>
                  <a:srgbClr val="FFFF00"/>
                </a:solidFill>
              </a:rPr>
              <a:t>(a)(1)Utility has right of occupancy in its existing location because it holds the fee, an easement or another real property interest the damaging of which is compensable under imminent domain.</a:t>
            </a:r>
          </a:p>
          <a:p>
            <a:pPr lvl="0">
              <a:buFont typeface="Wingdings" panose="05000000000000000000" pitchFamily="2" charset="2"/>
              <a:buChar char="v"/>
            </a:pPr>
            <a:r>
              <a:rPr sz="2400" b="0" u="none" dirty="0">
                <a:solidFill>
                  <a:srgbClr val="FFFF00"/>
                </a:solidFill>
              </a:rPr>
              <a:t>(a)(2)(c) Acquisition of replacement right of way by the State DOT on behalf of a utility or acquisition of non-operating property from a utility shall be in accordance with the Uniform Relocation Assistance and Real Property Acquisition Policies Act of 1970 and applicable right of way procedures in 23 CFR 710.203</a:t>
            </a:r>
            <a:r>
              <a:rPr sz="2600" b="0" u="none" dirty="0">
                <a:solidFill>
                  <a:srgbClr val="FFFF00"/>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0253" y="327794"/>
            <a:ext cx="8229599" cy="655110"/>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idx="1"/>
          </p:nvPr>
        </p:nvSpPr>
        <p:spPr>
          <a:xfrm>
            <a:off x="305692" y="1385275"/>
            <a:ext cx="8229600" cy="5334908"/>
          </a:xfrm>
          <a:prstGeom prst="rect">
            <a:avLst/>
          </a:prstGeom>
          <a:noFill/>
        </p:spPr>
        <p:txBody>
          <a:bodyPr/>
          <a:lstStyle>
            <a:lvl1pPr lvl="0">
              <a:defRPr/>
            </a:lvl1pPr>
          </a:lstStyle>
          <a:p>
            <a:pPr lvl="0">
              <a:buNone/>
            </a:pPr>
            <a:r>
              <a:rPr sz="2600" b="1" u="sng" dirty="0">
                <a:solidFill>
                  <a:srgbClr val="FFFF00"/>
                </a:solidFill>
              </a:rPr>
              <a:t>23 CFR 645.209 General Requirements</a:t>
            </a:r>
            <a:r>
              <a:rPr sz="3000" b="1" u="none" dirty="0">
                <a:solidFill>
                  <a:srgbClr val="FFFF00"/>
                </a:solidFill>
              </a:rPr>
              <a:t>   </a:t>
            </a:r>
            <a:r>
              <a:rPr sz="600" b="1" u="none" dirty="0">
                <a:solidFill>
                  <a:srgbClr val="FFFF00"/>
                </a:solidFill>
              </a:rPr>
              <a:t>                                                                                                                                                                                                                                       </a:t>
            </a:r>
          </a:p>
          <a:p>
            <a:pPr lvl="0">
              <a:buNone/>
            </a:pPr>
            <a:r>
              <a:rPr sz="2400" b="0" u="none" dirty="0">
                <a:solidFill>
                  <a:srgbClr val="FFFF00"/>
                </a:solidFill>
              </a:rPr>
              <a:t>(a) Safety - </a:t>
            </a:r>
          </a:p>
          <a:p>
            <a:pPr lvl="0">
              <a:buNone/>
            </a:pPr>
            <a:r>
              <a:rPr sz="2400" b="0" u="none" dirty="0">
                <a:solidFill>
                  <a:srgbClr val="FFFF00"/>
                </a:solidFill>
              </a:rPr>
              <a:t>    The lack of sufficient right of way width to accommodate  utilities outside the desirable clear zone, in and of itself, is not a valid reason to preclude utilities from occupying the right of way.</a:t>
            </a:r>
          </a:p>
          <a:p>
            <a:pPr lvl="0">
              <a:buNone/>
            </a:pPr>
            <a:r>
              <a:rPr sz="1200" b="0" u="none" dirty="0">
                <a:solidFill>
                  <a:srgbClr val="FFFF00"/>
                </a:solidFill>
              </a:rPr>
              <a:t>     </a:t>
            </a:r>
            <a:r>
              <a:rPr sz="2400" b="0" u="none" dirty="0">
                <a:solidFill>
                  <a:srgbClr val="FFFF00"/>
                </a:solidFill>
              </a:rPr>
              <a:t> The possibility of joint use should be a consideration in establishing right of way requirements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50253" y="327794"/>
            <a:ext cx="8229599" cy="655110"/>
          </a:xfrm>
          <a:prstGeom prst="rect">
            <a:avLst/>
          </a:prstGeom>
          <a:noFill/>
        </p:spPr>
        <p:txBody>
          <a:bodyPr/>
          <a:lstStyle>
            <a:lvl1pPr lvl="0">
              <a:defRPr/>
            </a:lvl1pPr>
          </a:lstStyle>
          <a:p>
            <a:pPr lvl="0" algn="l"/>
            <a:r>
              <a:rPr sz="3000" b="1" dirty="0">
                <a:solidFill>
                  <a:srgbClr val="FFFF00"/>
                </a:solidFill>
              </a:rPr>
              <a:t>Utility Easement Acquisitions</a:t>
            </a:r>
          </a:p>
        </p:txBody>
      </p:sp>
      <p:sp>
        <p:nvSpPr>
          <p:cNvPr id="3" name="Text Placeholder 2"/>
          <p:cNvSpPr txBox="1">
            <a:spLocks noGrp="1"/>
          </p:cNvSpPr>
          <p:nvPr>
            <p:ph idx="1"/>
          </p:nvPr>
        </p:nvSpPr>
        <p:spPr>
          <a:xfrm>
            <a:off x="304800" y="1371600"/>
            <a:ext cx="8229600" cy="5334908"/>
          </a:xfrm>
          <a:prstGeom prst="rect">
            <a:avLst/>
          </a:prstGeom>
          <a:noFill/>
        </p:spPr>
        <p:txBody>
          <a:bodyPr/>
          <a:lstStyle>
            <a:lvl1pPr lvl="0">
              <a:defRPr/>
            </a:lvl1pPr>
          </a:lstStyle>
          <a:p>
            <a:pPr lvl="0">
              <a:buNone/>
            </a:pPr>
            <a:r>
              <a:rPr sz="600" b="1" u="none" dirty="0"/>
              <a:t>        </a:t>
            </a:r>
            <a:r>
              <a:rPr sz="2600" b="1" u="sng" dirty="0">
                <a:solidFill>
                  <a:srgbClr val="FFFF00"/>
                </a:solidFill>
              </a:rPr>
              <a:t>Uniform Relocation Assistance and Real Property Acquisition Policies Act of 1970  </a:t>
            </a:r>
            <a:r>
              <a:rPr sz="600" b="1" u="none" dirty="0">
                <a:solidFill>
                  <a:srgbClr val="FFFF00"/>
                </a:solidFill>
              </a:rPr>
              <a:t>                                                                                                                                                                               </a:t>
            </a:r>
          </a:p>
          <a:p>
            <a:pPr lvl="0">
              <a:buChar char="•"/>
            </a:pPr>
            <a:r>
              <a:rPr sz="2400" b="0" u="none" dirty="0">
                <a:solidFill>
                  <a:srgbClr val="FFFF00"/>
                </a:solidFill>
              </a:rPr>
              <a:t>Either a State or a utility may purchase replacement right-of-way for utility relocations.</a:t>
            </a:r>
          </a:p>
          <a:p>
            <a:pPr lvl="0">
              <a:buChar char="•"/>
            </a:pPr>
            <a:r>
              <a:rPr sz="2400" b="0" u="none" dirty="0">
                <a:solidFill>
                  <a:srgbClr val="FFFF00"/>
                </a:solidFill>
              </a:rPr>
              <a:t>If a State or  political subdivision of a State acquires replacement right-of-way, the requirements of the Uniform Act apply.</a:t>
            </a:r>
          </a:p>
          <a:p>
            <a:pPr lvl="0">
              <a:buChar char="•"/>
            </a:pPr>
            <a:endParaRPr sz="2400" b="0" u="non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l"/>
            <a:r>
              <a:rPr lang="en-US" sz="3200" dirty="0">
                <a:solidFill>
                  <a:srgbClr val="FFFF00"/>
                </a:solidFill>
              </a:rPr>
              <a:t>Utility Easement Acquisitions</a:t>
            </a:r>
            <a:endParaRPr lang="en-US" sz="3200" dirty="0"/>
          </a:p>
        </p:txBody>
      </p:sp>
      <p:sp>
        <p:nvSpPr>
          <p:cNvPr id="3" name="Content Placeholder 2"/>
          <p:cNvSpPr>
            <a:spLocks noGrp="1"/>
          </p:cNvSpPr>
          <p:nvPr>
            <p:ph idx="1"/>
          </p:nvPr>
        </p:nvSpPr>
        <p:spPr>
          <a:xfrm>
            <a:off x="228600" y="1143000"/>
            <a:ext cx="8458200" cy="5334000"/>
          </a:xfrm>
        </p:spPr>
        <p:txBody>
          <a:bodyPr>
            <a:normAutofit fontScale="55000" lnSpcReduction="20000"/>
          </a:bodyPr>
          <a:lstStyle/>
          <a:p>
            <a:endParaRPr lang="en-US" dirty="0"/>
          </a:p>
          <a:p>
            <a:r>
              <a:rPr lang="en-US" sz="3200" dirty="0">
                <a:solidFill>
                  <a:srgbClr val="FFFF00"/>
                </a:solidFill>
              </a:rPr>
              <a:t> </a:t>
            </a:r>
            <a:r>
              <a:rPr lang="en-US" sz="3200" dirty="0" smtClean="0">
                <a:solidFill>
                  <a:srgbClr val="FFFF00"/>
                </a:solidFill>
              </a:rPr>
              <a:t>KRS </a:t>
            </a:r>
            <a:r>
              <a:rPr lang="en-US" sz="3200" b="1" dirty="0" smtClean="0">
                <a:solidFill>
                  <a:srgbClr val="FFFF00"/>
                </a:solidFill>
              </a:rPr>
              <a:t>82.110 </a:t>
            </a:r>
            <a:r>
              <a:rPr lang="en-US" sz="3200" b="1" dirty="0">
                <a:solidFill>
                  <a:srgbClr val="FFFF00"/>
                </a:solidFill>
              </a:rPr>
              <a:t>Acquisition of land for governmental projects -- Improvement. </a:t>
            </a:r>
            <a:endParaRPr lang="en-US" sz="3200" dirty="0">
              <a:solidFill>
                <a:srgbClr val="FFFF00"/>
              </a:solidFill>
            </a:endParaRPr>
          </a:p>
          <a:p>
            <a:pPr algn="just"/>
            <a:r>
              <a:rPr lang="en-US" sz="3200" dirty="0">
                <a:solidFill>
                  <a:srgbClr val="FFFF00"/>
                </a:solidFill>
              </a:rPr>
              <a:t>(1) A city may acquire by purchase, exercise of the power of eminent domain, option or lease, and may accept by way of grant, gift, devise or otherwise, a fee simple unencumbered title to, or any lesser interest in, lands which are suitable for and acceptable to a governmental agency as a site or sites for one or more governmental projects. </a:t>
            </a:r>
          </a:p>
          <a:p>
            <a:pPr algn="just"/>
            <a:r>
              <a:rPr lang="en-US" sz="3200" dirty="0">
                <a:solidFill>
                  <a:srgbClr val="FFFF00"/>
                </a:solidFill>
              </a:rPr>
              <a:t>(2) In addition to such acquisition, a city may improve such lands in any manner which in the discretion of the governing body may be necessary or desirable to place the same in condition suitable and acceptable for use and occupancy, including, but not by way of limitation, demolition of existing buildings or structures, removal of debris, grading, provision of proper drainage, closure of public ways, establishment and improvement of new public ways, relocation and improvement of existing public ways, relocation of publicly or privately owned utility installations, erection of buildings, structures and other improvements, and extension of the services and facilities of any city-owned utility system to any such site or sites. </a:t>
            </a:r>
          </a:p>
        </p:txBody>
      </p:sp>
    </p:spTree>
    <p:extLst>
      <p:ext uri="{BB962C8B-B14F-4D97-AF65-F5344CB8AC3E}">
        <p14:creationId xmlns:p14="http://schemas.microsoft.com/office/powerpoint/2010/main" val="734081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Tom Capshaw, Bruce Napier, Nicole Angist</Speakers>
    <Year xmlns="b47a5aad-adfb-4dac-9d3f-47090e67d565">2015</Year>
    <Section xmlns="b47a5aad-adfb-4dac-9d3f-47090e67d565">Utilities</Section>
    <Day xmlns="b47a5aad-adfb-4dac-9d3f-47090e67d565">Wednesday</Day>
  </documentManagement>
</p:properties>
</file>

<file path=customXml/itemProps1.xml><?xml version="1.0" encoding="utf-8"?>
<ds:datastoreItem xmlns:ds="http://schemas.openxmlformats.org/officeDocument/2006/customXml" ds:itemID="{FAE71180-67D0-43F0-8EC9-CBF0EA70DD16}"/>
</file>

<file path=customXml/itemProps2.xml><?xml version="1.0" encoding="utf-8"?>
<ds:datastoreItem xmlns:ds="http://schemas.openxmlformats.org/officeDocument/2006/customXml" ds:itemID="{030D4BA7-35B2-4A60-9D8E-5DAAE64D3455}"/>
</file>

<file path=customXml/itemProps3.xml><?xml version="1.0" encoding="utf-8"?>
<ds:datastoreItem xmlns:ds="http://schemas.openxmlformats.org/officeDocument/2006/customXml" ds:itemID="{AF3F95A5-672A-4865-9552-8E83BFC9184D}"/>
</file>

<file path=docProps/app.xml><?xml version="1.0" encoding="utf-8"?>
<Properties xmlns="http://schemas.openxmlformats.org/officeDocument/2006/extended-properties" xmlns:vt="http://schemas.openxmlformats.org/officeDocument/2006/docPropsVTypes">
  <Template>Apex</Template>
  <TotalTime>100</TotalTime>
  <Words>797</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 Antiqua</vt:lpstr>
      <vt:lpstr>Lucida Sans</vt:lpstr>
      <vt:lpstr>Wingdings</vt:lpstr>
      <vt:lpstr>Wingdings 2</vt:lpstr>
      <vt:lpstr>Wingdings 3</vt:lpstr>
      <vt:lpstr>Apex</vt:lpstr>
      <vt:lpstr>UTILITY EASEMENT ACQUISITIONS</vt:lpstr>
      <vt:lpstr>Utility Easement Acquisitions</vt:lpstr>
      <vt:lpstr>Utility Easement Acquisitions</vt:lpstr>
      <vt:lpstr>Utility Easement Acquisitions</vt:lpstr>
      <vt:lpstr>Utility Easement Acquisitions</vt:lpstr>
      <vt:lpstr>Utility Easement Acquisitions</vt:lpstr>
      <vt:lpstr>Utility Easement Acquisitions</vt:lpstr>
      <vt:lpstr>Utility Easement Acquisitions</vt:lpstr>
      <vt:lpstr>Utility Easement Acquisitions</vt:lpstr>
      <vt:lpstr>Utility Easement Acquisitions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EASEMENT ACQUISITIONS</dc:title>
  <dc:creator>Capshaw, Thomas (KYTC)</dc:creator>
  <cp:lastModifiedBy>Capshaw, Thomas (KYTC)</cp:lastModifiedBy>
  <cp:revision>9</cp:revision>
  <dcterms:modified xsi:type="dcterms:W3CDTF">2015-09-09T14:53:33Z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